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64" r:id="rId7"/>
    <p:sldId id="263" r:id="rId8"/>
    <p:sldId id="258" r:id="rId9"/>
    <p:sldId id="262" r:id="rId10"/>
    <p:sldId id="261" r:id="rId11"/>
    <p:sldId id="260" r:id="rId12"/>
    <p:sldId id="265" r:id="rId13"/>
    <p:sldId id="280" r:id="rId14"/>
    <p:sldId id="266" r:id="rId15"/>
    <p:sldId id="281" r:id="rId16"/>
    <p:sldId id="271" r:id="rId17"/>
    <p:sldId id="282" r:id="rId18"/>
    <p:sldId id="277" r:id="rId19"/>
    <p:sldId id="278" r:id="rId20"/>
    <p:sldId id="259" r:id="rId21"/>
    <p:sldId id="272" r:id="rId22"/>
    <p:sldId id="273" r:id="rId23"/>
    <p:sldId id="274" r:id="rId24"/>
    <p:sldId id="275" r:id="rId25"/>
    <p:sldId id="276" r:id="rId26"/>
    <p:sldId id="283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D00C-681E-B286-8674-7ED56B168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3B883-072F-6988-3CDA-037AEEECA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1DEB-E66C-4109-3996-F0C6AC14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A88D3-FB85-60AB-BD94-0EF6FB13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F66D-A3C4-26A7-4DF2-17EBC10D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7708-08F1-F3FB-5C83-A2C20261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AC9CB-241E-227E-42F0-051A53B11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D594D-10D7-6EEB-F167-66B6DC1A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2756-F7D0-FADC-0995-973E420B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3622B-FE29-291D-0194-01814471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CDE35-22FA-3B83-642D-77B24F9AC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13EDF-2AFF-08D2-7DEF-3387AF755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13DD-8F82-6F8B-0D97-C5A1B931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BA13-9422-1B73-2357-A538B0E1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39DFD-1431-C937-55C2-9C19FEB2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8932-9DD8-83E3-3668-C15D109B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E1479-E92C-5033-1C0A-B5EE31381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4617-FAA3-B221-FA1B-FF26ECB6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F9D0-A0AA-82A1-D847-9ED0681F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1C212-E58E-C3E1-ACC5-0CE2F88B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0677-E110-04B0-4C54-47160B78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4B60C-37E9-E836-AA64-DE59C3E71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89DC-A8BA-4619-EDC8-32CEE756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0FA0-83FA-A9AF-D6C5-08D94359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45158-1E09-E5C1-C2AE-B0741C9A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4489-798D-31AF-2542-8AFAC63E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BB4B-8E14-2476-04CC-F2958D742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1F730-A04F-3760-685D-7674FF2A4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1FF6B-77D7-CD35-5284-29C12740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ACFB5-7F67-90C2-9FDE-E2FBFBE6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9ED09-DE82-B970-1855-AB77BF14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1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E40E-E01A-A3AE-0793-93CF0762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0481-DF2F-0295-6135-A9C678693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725EF-3A84-9A04-68FD-E93433498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C09E-960B-BB11-A9B7-E9E677B1E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54891-B3C6-4443-0DC7-2B5A65B42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3A3B6-7E07-6700-EAD2-5F74AA84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1083E-088A-5084-B8B1-8CEB756A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F2A5A-C01B-5E1C-377E-600D0396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D505-B1F8-ED2F-BBF7-F1B0AEE6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2B2A6-9CD8-8B3E-704E-BE64AE10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A3E0D-7535-C51A-19C8-A5E84443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B201A-B8FE-1218-2517-C3F2A099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F0F72-6C31-A702-7C77-59A44B0D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4177E-5C0C-5030-6AF0-F634627C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FF70B-AAF5-DC8E-7642-B94959DC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24B3-7E81-D3F8-2706-55E05E01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6436-10AB-888D-194F-C3DB07F8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DDA4B-AAE4-8C4F-0AB3-6739CB6AA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B400-5B8B-1C4F-E4A5-196517C6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A7938-8445-082D-879F-6A21D5C2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9C9BA-1753-4849-A70F-C16FACAA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EB04-D7C0-7C71-17F7-07ED8C85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9AAD7-41AF-6560-27F1-6201107BB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3F591-B40C-88BC-FE53-570604C1E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89ECF-27A6-41CC-59FE-1DDC14CF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DC50-C768-0380-4D38-01C137C4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B1AAE-48F5-A8BE-B25D-4F31C1CC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BF40"/>
            </a:gs>
            <a:gs pos="61000">
              <a:schemeClr val="bg1"/>
            </a:gs>
            <a:gs pos="48000">
              <a:schemeClr val="bg1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D0626-1DE8-4AE8-6B58-FB1739FC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9C09-767C-1891-43C1-785F2840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992FE-45CF-849B-BB88-341B8A24C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9BB7-E8D8-47DB-916B-4F310E49D75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1F5FA-4905-7E54-755A-049028506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3539B-FC0D-6C07-5006-4D0F9D2F4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79179BC3-740C-EAA4-8A91-7A5D1E6F0D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4" y="318165"/>
            <a:ext cx="3400426" cy="3400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261B5-4B76-566C-0C71-0BAEA2B9E587}"/>
              </a:ext>
            </a:extLst>
          </p:cNvPr>
          <p:cNvSpPr txBox="1"/>
          <p:nvPr/>
        </p:nvSpPr>
        <p:spPr>
          <a:xfrm>
            <a:off x="886695" y="2917039"/>
            <a:ext cx="8173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Myriad Pro Light" panose="020B0403030403020204" pitchFamily="34" charset="0"/>
            </a:endParaRPr>
          </a:p>
          <a:p>
            <a:r>
              <a:rPr lang="en-US" sz="4400" b="1" dirty="0">
                <a:latin typeface="Myriad Pro Light" panose="020B0403030403020204" pitchFamily="34" charset="0"/>
              </a:rPr>
              <a:t>CureMD Inventory </a:t>
            </a:r>
          </a:p>
          <a:p>
            <a:r>
              <a:rPr lang="en-US" sz="3600" b="1" dirty="0">
                <a:latin typeface="Myriad Pro Light" panose="020B0403030403020204" pitchFamily="34" charset="0"/>
              </a:rPr>
              <a:t>Trouble Shooting and Stock Counts </a:t>
            </a:r>
          </a:p>
          <a:p>
            <a:endParaRPr lang="en-US" dirty="0">
              <a:latin typeface="Myriad Pro Light" panose="020B0403030403020204" pitchFamily="34" charset="0"/>
            </a:endParaRPr>
          </a:p>
          <a:p>
            <a:r>
              <a:rPr lang="en-US" sz="2400" dirty="0">
                <a:latin typeface="Myriad Pro Light" panose="020B0403030403020204" pitchFamily="34" charset="0"/>
              </a:rPr>
              <a:t>Sarah Barker</a:t>
            </a:r>
          </a:p>
        </p:txBody>
      </p:sp>
    </p:spTree>
    <p:extLst>
      <p:ext uri="{BB962C8B-B14F-4D97-AF65-F5344CB8AC3E}">
        <p14:creationId xmlns:p14="http://schemas.microsoft.com/office/powerpoint/2010/main" val="234889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70F8-51D7-408E-930B-71C8BC69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16171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latin typeface="Myriad Pro Light" panose="020B0403030403020204"/>
              </a:rPr>
              <a:t>B. 00005-1971-01</a:t>
            </a:r>
          </a:p>
        </p:txBody>
      </p:sp>
    </p:spTree>
    <p:extLst>
      <p:ext uri="{BB962C8B-B14F-4D97-AF65-F5344CB8AC3E}">
        <p14:creationId xmlns:p14="http://schemas.microsoft.com/office/powerpoint/2010/main" val="21450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6B8E4-F6D7-4C73-89D7-88E409A4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Myriad Pro Light" panose="020B0403030403020204"/>
              </a:rPr>
              <a:t>Which is the Correct NDC for this Amoxicillin?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4C03-70B9-435D-9007-C80BC815B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>
                <a:latin typeface="Myriad Pro Light" panose="020B0403030403020204"/>
              </a:rPr>
              <a:t>0781-2020-05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4400" dirty="0">
                <a:latin typeface="Myriad Pro Light" panose="020B0403030403020204"/>
              </a:rPr>
              <a:t>00781-02020-05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4400" dirty="0">
                <a:latin typeface="Myriad Pro Light" panose="020B0403030403020204"/>
              </a:rPr>
              <a:t>0781-02020-05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4400" dirty="0">
                <a:latin typeface="Myriad Pro Light" panose="020B0403030403020204"/>
              </a:rPr>
              <a:t>00781-2020-05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4400" dirty="0">
                <a:latin typeface="Myriad Pro Light" panose="020B0403030403020204"/>
              </a:rPr>
              <a:t>0781-2020-005</a:t>
            </a:r>
          </a:p>
        </p:txBody>
      </p:sp>
    </p:spTree>
    <p:extLst>
      <p:ext uri="{BB962C8B-B14F-4D97-AF65-F5344CB8AC3E}">
        <p14:creationId xmlns:p14="http://schemas.microsoft.com/office/powerpoint/2010/main" val="1988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5728-0128-453A-AACC-D8E44BC8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5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Myriad Pro Light" panose="020B0403030403020204"/>
              </a:rPr>
              <a:t>C. 00781-2020-05</a:t>
            </a:r>
          </a:p>
        </p:txBody>
      </p:sp>
    </p:spTree>
    <p:extLst>
      <p:ext uri="{BB962C8B-B14F-4D97-AF65-F5344CB8AC3E}">
        <p14:creationId xmlns:p14="http://schemas.microsoft.com/office/powerpoint/2010/main" val="34860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6B8E4-F6D7-4C73-89D7-88E409A4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 panose="020B0403030403020204"/>
              </a:rPr>
              <a:t>Which is the Correct NDC for this TDVAX?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4C03-70B9-435D-9007-C80BC815B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>
                <a:latin typeface="Myriad Pro Light" panose="020B0403030403020204"/>
              </a:rPr>
              <a:t>14362-111-03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4400" dirty="0">
                <a:latin typeface="Myriad Pro Light" panose="020B0403030403020204"/>
              </a:rPr>
              <a:t>14362-0111-03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4400" dirty="0">
                <a:latin typeface="Myriad Pro Light" panose="020B0403030403020204"/>
              </a:rPr>
              <a:t>14362-1110-03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4400" dirty="0">
                <a:latin typeface="Myriad Pro Light" panose="020B0403030403020204"/>
              </a:rPr>
              <a:t>14362-0111-003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4400" dirty="0">
                <a:latin typeface="Myriad Pro Light" panose="020B0403030403020204"/>
              </a:rPr>
              <a:t>014362-111-03</a:t>
            </a:r>
          </a:p>
        </p:txBody>
      </p:sp>
    </p:spTree>
    <p:extLst>
      <p:ext uri="{BB962C8B-B14F-4D97-AF65-F5344CB8AC3E}">
        <p14:creationId xmlns:p14="http://schemas.microsoft.com/office/powerpoint/2010/main" val="22961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868-8A02-4DE3-8F0F-BB896B76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1377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Myriad Pro Light" panose="020B0403030403020204"/>
              </a:rPr>
              <a:t>A. 14362-0111-03</a:t>
            </a:r>
          </a:p>
        </p:txBody>
      </p:sp>
    </p:spTree>
    <p:extLst>
      <p:ext uri="{BB962C8B-B14F-4D97-AF65-F5344CB8AC3E}">
        <p14:creationId xmlns:p14="http://schemas.microsoft.com/office/powerpoint/2010/main" val="22425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97294-F100-4E5C-AECC-5789354E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Myriad Pro Light"/>
              </a:rPr>
              <a:t>Have you ever received this notification upon scanning a product from inventory?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A5214B-8369-4C87-9B8C-4CB43242D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1764" y="2623931"/>
            <a:ext cx="5728472" cy="2255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15E2817-6BA4-4660-A681-D8F8BC4A73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51231056-B5EF-46B7-BECE-B5D7709C4F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4B086-805C-484C-9184-63564CA5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yriad Pro Light" panose="020B0403030403020204"/>
              </a:rPr>
              <a:t>What to confirm when adding a product to Inventory?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7FDE-F993-4ABB-83C1-F0EFE61D30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Correct NDC of Use, not NDC of Sale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Proper CPT Code under Billing Tab in Product Record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CureMD Vaccine Library Check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Myriad Pro Light" panose="020B0403030403020204"/>
              </a:rPr>
              <a:t>Settings &gt; EHR &gt; Vaccine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2DADDC-A123-4166-9C76-0B3D35C7CB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96128" y="1497122"/>
            <a:ext cx="6897023" cy="2135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29C59-E976-488B-B61D-50AEB88A2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850" y="3632343"/>
            <a:ext cx="6476150" cy="22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2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012E-83A2-483C-B0ED-037E329F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b="1" dirty="0">
                <a:latin typeface="Myriad Pro Light"/>
              </a:rPr>
              <a:t>WHAT’S NEW WITH INVENTORY!?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727FD-B962-44CD-AEDE-941778005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6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EBCA-772D-4BA0-868F-70742C06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New Inventory Stock Count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D96D9A-B750-46E6-8A0F-C58AD1BB7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899"/>
            <a:ext cx="10515600" cy="474397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Myriad Pro Light"/>
              </a:rPr>
              <a:t>Inventory &gt; Received Tab &gt; Create Stock Count (NEW)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DB840-5714-497E-8909-86EF9B8D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36" y="1403397"/>
            <a:ext cx="10661064" cy="4051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9D3BA-6C59-46C6-A22D-55DF551D8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631" y="4418668"/>
            <a:ext cx="2639797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4988-B4D5-4722-A6BF-EE3D149B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Classic vs. New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B4A9B-749D-48F1-99D5-16AF7E078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162" y="778752"/>
            <a:ext cx="5157787" cy="8239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latin typeface="Myriad Pro Light"/>
              </a:rPr>
              <a:t>Classic</a:t>
            </a:r>
            <a:r>
              <a:rPr lang="en-US" dirty="0"/>
              <a:t> 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C0182D-0DBB-45D0-9FF3-F3CAF3CB3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24803"/>
            <a:ext cx="5183188" cy="32719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latin typeface="Myriad Pro Light"/>
              </a:rPr>
              <a:t>New</a:t>
            </a:r>
            <a:r>
              <a:rPr lang="en-US" dirty="0"/>
              <a:t> 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58DDA1B-768C-4277-96AB-79CB2B5B18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50" y="1629076"/>
            <a:ext cx="5763999" cy="2056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9398790-6AF7-49B4-9B0D-67CB2272F0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07406" y="1601365"/>
            <a:ext cx="6080082" cy="1978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955E35-4084-4117-89CA-ACE579BD51E1}"/>
              </a:ext>
            </a:extLst>
          </p:cNvPr>
          <p:cNvSpPr txBox="1"/>
          <p:nvPr/>
        </p:nvSpPr>
        <p:spPr>
          <a:xfrm>
            <a:off x="2425816" y="3956340"/>
            <a:ext cx="734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E3B1A-C7DD-3F45-D9EF-169F8EFCA635}"/>
              </a:ext>
            </a:extLst>
          </p:cNvPr>
          <p:cNvSpPr txBox="1"/>
          <p:nvPr/>
        </p:nvSpPr>
        <p:spPr>
          <a:xfrm>
            <a:off x="988560" y="4201375"/>
            <a:ext cx="96687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dirty="0">
                <a:latin typeface="Myriad Pro Light"/>
              </a:rPr>
              <a:t>Has anyone used the “New” stock count yet?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2800" dirty="0">
              <a:latin typeface="Myriad Pro Light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dirty="0">
                <a:latin typeface="Myriad Pro Light"/>
              </a:rPr>
              <a:t>Key Benefits of the NEW Stock Count:</a:t>
            </a: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en-US" sz="2800" dirty="0">
                <a:latin typeface="Myriad Pro Light"/>
              </a:rPr>
              <a:t>Maximizing Efficiency </a:t>
            </a: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en-US" sz="2800" dirty="0">
                <a:latin typeface="Myriad Pro Light"/>
              </a:rPr>
              <a:t>Controlling Consistency </a:t>
            </a: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en-US" sz="2800" dirty="0">
                <a:latin typeface="Myriad Pro Light"/>
              </a:rPr>
              <a:t>Exploring Additional Stock Count Criteria </a:t>
            </a:r>
          </a:p>
        </p:txBody>
      </p:sp>
      <p:pic>
        <p:nvPicPr>
          <p:cNvPr id="10" name="Picture 9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405D5E2D-06F9-40DD-9EFC-2BBDE2CE4E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2BE9C-739F-459B-BF6B-61FF1B56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4610"/>
            <a:ext cx="10515600" cy="1325563"/>
          </a:xfrm>
        </p:spPr>
        <p:txBody>
          <a:bodyPr/>
          <a:lstStyle/>
          <a:p>
            <a:r>
              <a:rPr lang="en-US" dirty="0">
                <a:latin typeface="Myriad Pro Light"/>
              </a:rPr>
              <a:t>Who here is already utilizing the Inventory Module in CureMD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4FC20-A60F-4046-A79F-FB7571C8F1E9}"/>
              </a:ext>
            </a:extLst>
          </p:cNvPr>
          <p:cNvSpPr txBox="1"/>
          <p:nvPr/>
        </p:nvSpPr>
        <p:spPr>
          <a:xfrm>
            <a:off x="772885" y="3190138"/>
            <a:ext cx="81098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yriad Pro Light"/>
              </a:rPr>
              <a:t>Are any of you an Inventory License holder for your Health Department? </a:t>
            </a:r>
          </a:p>
        </p:txBody>
      </p:sp>
    </p:spTree>
    <p:extLst>
      <p:ext uri="{BB962C8B-B14F-4D97-AF65-F5344CB8AC3E}">
        <p14:creationId xmlns:p14="http://schemas.microsoft.com/office/powerpoint/2010/main" val="16423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16AF-6BF0-4933-E962-6611E26B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9667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Myriad Pro Light"/>
              </a:rPr>
              <a:t>New Inventory Stock Count</a:t>
            </a:r>
          </a:p>
        </p:txBody>
      </p:sp>
      <p:pic>
        <p:nvPicPr>
          <p:cNvPr id="4" name="Content Placeholder 15">
            <a:extLst>
              <a:ext uri="{FF2B5EF4-FFF2-40B4-BE49-F238E27FC236}">
                <a16:creationId xmlns:a16="http://schemas.microsoft.com/office/drawing/2014/main" id="{96DB30C6-F1BF-C763-EE47-0C8F24218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521" y="1244547"/>
            <a:ext cx="9180952" cy="2761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BDDB0-4A06-4722-D551-1D05D21B2BF0}"/>
              </a:ext>
            </a:extLst>
          </p:cNvPr>
          <p:cNvSpPr txBox="1"/>
          <p:nvPr/>
        </p:nvSpPr>
        <p:spPr>
          <a:xfrm>
            <a:off x="1410750" y="4272677"/>
            <a:ext cx="8598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Myriad Pro Light"/>
              </a:rPr>
              <a:t>Description Field : </a:t>
            </a:r>
            <a:r>
              <a:rPr lang="en-US" sz="1600" dirty="0">
                <a:latin typeface="Myriad Pro Light"/>
              </a:rPr>
              <a:t>Gives the capability to Name the Stock Count, if a Description is not added, one will be automatically generated for the Stock Count </a:t>
            </a:r>
          </a:p>
          <a:p>
            <a:endParaRPr lang="en-US" sz="1600" dirty="0">
              <a:latin typeface="Myriad Pro Ligh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</a:rPr>
              <a:t>Stock counts can be performed for Specific products, categories, Lot types, and Programs, or for your entire inventory without selecting any of the search criteria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Myriad Pro Ligh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</a:rPr>
              <a:t>Once selections have been made, select “Create Stock Count”.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Myriad Pro Ligh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</a:rPr>
              <a:t>A list of all barcodes with Inventory quantities will then be displayed.</a:t>
            </a:r>
          </a:p>
          <a:p>
            <a:endParaRPr lang="en-US" dirty="0"/>
          </a:p>
        </p:txBody>
      </p:sp>
      <p:pic>
        <p:nvPicPr>
          <p:cNvPr id="6" name="Picture 5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871DE467-43CC-471E-B23A-A34D467593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0440-749B-6D57-8E20-00567811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Updating Units From System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00771-7187-D051-C2AB-BCBB49E6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9547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 panose="020B0403030403020204"/>
              </a:rPr>
              <a:t> To Complete stock count – the “Actual Units” field must be filled in. </a:t>
            </a:r>
          </a:p>
          <a:p>
            <a:pPr marL="0" indent="0">
              <a:buNone/>
            </a:pPr>
            <a:endParaRPr lang="en-US" sz="2400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 panose="020B0403030403020204"/>
              </a:rPr>
              <a:t>To save time, you can select “Update Units from system” to pre-populate the system units into the “Actual Units” Field and modify from there.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D26E872-ADB1-4155-F0EF-89A28F653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15"/>
          <a:stretch/>
        </p:blipFill>
        <p:spPr>
          <a:xfrm>
            <a:off x="4496302" y="1690688"/>
            <a:ext cx="5524391" cy="4086352"/>
          </a:xfrm>
          <a:prstGeom prst="rect">
            <a:avLst/>
          </a:prstGeom>
        </p:spPr>
      </p:pic>
      <p:pic>
        <p:nvPicPr>
          <p:cNvPr id="6" name="Picture 5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9B2F8E71-1DB5-480A-AFF8-9B3057DE73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2F76-E8B1-6240-4833-2666DA15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 panose="020B0403030403020204"/>
              </a:rPr>
              <a:t>Completing the Stock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1C46-9F77-17C6-3BB6-0E77552AA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95" y="1690688"/>
            <a:ext cx="433387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 Once finished, Select “</a:t>
            </a:r>
            <a:r>
              <a:rPr lang="en-US" b="1" dirty="0">
                <a:latin typeface="Myriad Pro Light" panose="020B0403030403020204"/>
              </a:rPr>
              <a:t>Close out</a:t>
            </a:r>
            <a:r>
              <a:rPr lang="en-US" dirty="0">
                <a:latin typeface="Myriad Pro Light" panose="020B0403030403020204"/>
              </a:rPr>
              <a:t>” and when prompted select “</a:t>
            </a:r>
            <a:r>
              <a:rPr lang="en-US" b="1" dirty="0">
                <a:latin typeface="Myriad Pro Light" panose="020B0403030403020204"/>
              </a:rPr>
              <a:t>Yes</a:t>
            </a:r>
            <a:r>
              <a:rPr lang="en-US" dirty="0">
                <a:latin typeface="Myriad Pro Light" panose="020B0403030403020204"/>
              </a:rPr>
              <a:t>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Your stock will reflect as completed and verified in the next screen.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All changes will be recorded with the correct number of units.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D476D08-8F30-612B-4DDE-351FECC58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23" y="1403623"/>
            <a:ext cx="7637424" cy="4273277"/>
          </a:xfrm>
          <a:prstGeom prst="rect">
            <a:avLst/>
          </a:prstGeom>
        </p:spPr>
      </p:pic>
      <p:pic>
        <p:nvPicPr>
          <p:cNvPr id="6" name="Picture 5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5875394C-B2A8-4A99-90A3-8AA299BF7B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C902-9679-48DC-BA2E-B455703B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81" y="12738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Myriad Pro Light" panose="020B0403030403020204"/>
              </a:rPr>
              <a:t>NEW Transfer Reason Requirement for Internal Inventory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46BC1-BC19-4452-8FAA-97BABCFEE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34" y="1604661"/>
            <a:ext cx="4355875" cy="41530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Multiple Location Transfer of Stock/Inventory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Within your practice, you can transfer from site to site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Reporting off of Transfer Reason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 Marking Transfer Reason as Required (NEW)</a:t>
            </a:r>
          </a:p>
        </p:txBody>
      </p:sp>
      <p:pic>
        <p:nvPicPr>
          <p:cNvPr id="9" name="Picture 8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982E903D-8609-4836-AAEB-BBD8D1FD37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44B4D-38A0-4DA8-AE64-7BAFFC1D7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025" y="1452944"/>
            <a:ext cx="7392041" cy="3386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0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2806-3EA5-471C-AE9C-EBEB0D3F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87605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Myriad Pro Light" panose="020B0403030403020204"/>
              </a:rPr>
              <a:t>How can we improve </a:t>
            </a:r>
            <a:r>
              <a:rPr lang="en-US" sz="7200" b="1" dirty="0">
                <a:latin typeface="Myriad Pro Light" panose="020B0403030403020204"/>
              </a:rPr>
              <a:t>YOUR</a:t>
            </a:r>
            <a:r>
              <a:rPr lang="en-US" sz="7200" dirty="0">
                <a:latin typeface="Myriad Pro Light" panose="020B0403030403020204"/>
              </a:rPr>
              <a:t> inventory experience? </a:t>
            </a:r>
          </a:p>
        </p:txBody>
      </p:sp>
    </p:spTree>
    <p:extLst>
      <p:ext uri="{BB962C8B-B14F-4D97-AF65-F5344CB8AC3E}">
        <p14:creationId xmlns:p14="http://schemas.microsoft.com/office/powerpoint/2010/main" val="245031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788574-52D9-4E6F-A38C-AE11D6AB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Inventory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8F19-B8D8-4823-B57B-36375E46F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31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Inventory Access is based off a per license purchase on your CureMD Contract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Additional Licenses can be added at any time!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Myriad Pro Light" panose="020B040303040302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</a:rPr>
              <a:t>How do you know if you are a Licensed User to have Access to Manager Inventory?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Myriad Pro Light" panose="020B0403030403020204"/>
              </a:rPr>
              <a:t>The Inventory Module is located at the top of the page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8F205-DD1E-4563-B804-F2EBD320F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53" y="4971393"/>
            <a:ext cx="6647172" cy="190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45854-2528-4FBD-8F6D-9EC7627B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Inventory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15E81-FAE3-4ABF-B09B-A1904FF3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57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Who is in charge of managing product within the module for the client 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Myriad Pro Light"/>
              </a:rPr>
              <a:t>The client is in charge of managing the products that are needed for rendering patient services.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Myriad Pro Light"/>
              </a:rPr>
              <a:t>Commonly used products are:</a:t>
            </a:r>
          </a:p>
          <a:p>
            <a:pPr lvl="2"/>
            <a:r>
              <a:rPr lang="en-US" dirty="0">
                <a:latin typeface="Myriad Pro Light"/>
              </a:rPr>
              <a:t>Vaccine/Immunizations</a:t>
            </a:r>
          </a:p>
          <a:p>
            <a:pPr lvl="2"/>
            <a:r>
              <a:rPr lang="en-US" dirty="0">
                <a:latin typeface="Myriad Pro Light"/>
              </a:rPr>
              <a:t>Prescription Medications </a:t>
            </a:r>
          </a:p>
          <a:p>
            <a:pPr lvl="2"/>
            <a:r>
              <a:rPr lang="en-US" dirty="0">
                <a:latin typeface="Myriad Pro Light"/>
              </a:rPr>
              <a:t>Injections </a:t>
            </a:r>
          </a:p>
          <a:p>
            <a:pPr lvl="2"/>
            <a:r>
              <a:rPr lang="en-US" dirty="0">
                <a:latin typeface="Myriad Pro Light"/>
              </a:rPr>
              <a:t>Medication Kits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17222-FCD1-4E5C-80B9-CDE970CA8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366" y="2550741"/>
            <a:ext cx="5344228" cy="39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AB3785-253B-4BCA-8237-2D05CDCB3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730" y="440255"/>
            <a:ext cx="5996939" cy="54710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17129A8-E143-468E-A1A0-C0F2E5BD33F0}"/>
              </a:ext>
            </a:extLst>
          </p:cNvPr>
          <p:cNvSpPr/>
          <p:nvPr/>
        </p:nvSpPr>
        <p:spPr>
          <a:xfrm rot="1210380">
            <a:off x="2526011" y="607559"/>
            <a:ext cx="1088572" cy="206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3906E2-2E8B-445E-869D-1914AC88F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30928">
            <a:off x="2498647" y="1072002"/>
            <a:ext cx="1060796" cy="512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22ADFD-3F12-4323-BDAC-C636C3658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49125">
            <a:off x="8428271" y="739234"/>
            <a:ext cx="1060796" cy="512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1A8D6B-4B9A-4394-87A0-A21018AD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75782">
            <a:off x="8383028" y="1649228"/>
            <a:ext cx="1060796" cy="512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82477B-930C-4D30-A976-A127336E0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231" y="4348604"/>
            <a:ext cx="1060796" cy="512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1D0945-348D-49CB-9B4E-C0EA8F9AF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00084">
            <a:off x="2263156" y="4972586"/>
            <a:ext cx="1060796" cy="5121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E21B1E-3084-4591-876B-373BE0A40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68536">
            <a:off x="8552787" y="3341159"/>
            <a:ext cx="1060796" cy="5121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571DDE-C6BA-4678-9657-510CA2BC2088}"/>
              </a:ext>
            </a:extLst>
          </p:cNvPr>
          <p:cNvSpPr txBox="1"/>
          <p:nvPr/>
        </p:nvSpPr>
        <p:spPr>
          <a:xfrm>
            <a:off x="1075652" y="277048"/>
            <a:ext cx="195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/>
              </a:rPr>
              <a:t>Product</a:t>
            </a:r>
            <a:r>
              <a:rPr lang="en-US" dirty="0"/>
              <a:t> </a:t>
            </a:r>
            <a:r>
              <a:rPr lang="en-US" dirty="0">
                <a:latin typeface="Myriad Pro Light"/>
              </a:rPr>
              <a:t>Type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5B64D8-42A2-48C2-ABFA-BBCB121722E3}"/>
              </a:ext>
            </a:extLst>
          </p:cNvPr>
          <p:cNvSpPr txBox="1"/>
          <p:nvPr/>
        </p:nvSpPr>
        <p:spPr>
          <a:xfrm>
            <a:off x="487919" y="1344196"/>
            <a:ext cx="195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/>
              </a:rPr>
              <a:t>Description</a:t>
            </a:r>
            <a:r>
              <a:rPr lang="en-US" dirty="0"/>
              <a:t>/</a:t>
            </a:r>
            <a:r>
              <a:rPr lang="en-US" dirty="0">
                <a:latin typeface="Myriad Pro Light"/>
              </a:rPr>
              <a:t>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125E27-F507-4A79-AC39-E98FA3D3C5CB}"/>
              </a:ext>
            </a:extLst>
          </p:cNvPr>
          <p:cNvSpPr txBox="1"/>
          <p:nvPr/>
        </p:nvSpPr>
        <p:spPr>
          <a:xfrm>
            <a:off x="9667874" y="646380"/>
            <a:ext cx="211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/>
              </a:rPr>
              <a:t>Unit Price ($0)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C420A6-5420-4613-BA3A-7947DFB9A2D4}"/>
              </a:ext>
            </a:extLst>
          </p:cNvPr>
          <p:cNvSpPr txBox="1"/>
          <p:nvPr/>
        </p:nvSpPr>
        <p:spPr>
          <a:xfrm>
            <a:off x="9479088" y="2133600"/>
            <a:ext cx="237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/>
              </a:rPr>
              <a:t>Product Code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89D0A9-1FC9-49C5-BE85-09EE5C681AF0}"/>
              </a:ext>
            </a:extLst>
          </p:cNvPr>
          <p:cNvSpPr txBox="1"/>
          <p:nvPr/>
        </p:nvSpPr>
        <p:spPr>
          <a:xfrm>
            <a:off x="9667874" y="3472883"/>
            <a:ext cx="180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/>
              </a:rPr>
              <a:t>NDC Number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C7E46A-827A-4E99-B71B-C6E763EE464F}"/>
              </a:ext>
            </a:extLst>
          </p:cNvPr>
          <p:cNvSpPr txBox="1"/>
          <p:nvPr/>
        </p:nvSpPr>
        <p:spPr>
          <a:xfrm>
            <a:off x="1005294" y="4147350"/>
            <a:ext cx="178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/>
              </a:rPr>
              <a:t>Container/Box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328FCD-623B-452C-985C-52877C75E9A9}"/>
              </a:ext>
            </a:extLst>
          </p:cNvPr>
          <p:cNvSpPr txBox="1"/>
          <p:nvPr/>
        </p:nvSpPr>
        <p:spPr>
          <a:xfrm>
            <a:off x="321610" y="5329138"/>
            <a:ext cx="237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/>
              </a:rPr>
              <a:t>Units Per Container</a:t>
            </a:r>
          </a:p>
        </p:txBody>
      </p:sp>
    </p:spTree>
    <p:extLst>
      <p:ext uri="{BB962C8B-B14F-4D97-AF65-F5344CB8AC3E}">
        <p14:creationId xmlns:p14="http://schemas.microsoft.com/office/powerpoint/2010/main" val="39446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533FAA-1D13-427D-8934-57A857B1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0" y="790454"/>
            <a:ext cx="10515600" cy="979486"/>
          </a:xfrm>
        </p:spPr>
        <p:txBody>
          <a:bodyPr/>
          <a:lstStyle/>
          <a:p>
            <a:pPr algn="ctr"/>
            <a:r>
              <a:rPr lang="en-US" dirty="0">
                <a:latin typeface="Myriad Pro Light" panose="020B0403030403020204"/>
              </a:rPr>
              <a:t>Converting NDC Codes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7F42C-FFB9-49C6-9410-F177ACB7D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980" y="2400301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Myriad Pro Light" panose="020B0403030403020204"/>
              </a:rPr>
              <a:t>Who knows how to convert a 10 Digit NDC Code into an 11 Digit NDC Code? </a:t>
            </a:r>
          </a:p>
        </p:txBody>
      </p:sp>
    </p:spTree>
    <p:extLst>
      <p:ext uri="{BB962C8B-B14F-4D97-AF65-F5344CB8AC3E}">
        <p14:creationId xmlns:p14="http://schemas.microsoft.com/office/powerpoint/2010/main" val="15820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4677E-3504-4A75-A61B-9059188F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 panose="020B0403030403020204"/>
              </a:rPr>
              <a:t>Class is in Session!</a:t>
            </a:r>
            <a:br>
              <a:rPr lang="en-US" dirty="0">
                <a:latin typeface="Myriad Pro Light" panose="020B0403030403020204"/>
              </a:rPr>
            </a:br>
            <a:r>
              <a:rPr lang="en-US" sz="3600" dirty="0">
                <a:latin typeface="Myriad Pro Light" panose="020B0403030403020204"/>
              </a:rPr>
              <a:t>How to Convert to an 11 Digit NDC Number</a:t>
            </a:r>
            <a:endParaRPr lang="en-US" dirty="0">
              <a:latin typeface="Myriad Pro Light" panose="020B040303040302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9A3043-9274-47C4-B6F6-D7DAE543B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9725" y="1938364"/>
            <a:ext cx="799254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28445-37C7-4765-86B2-E138F98E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646" y="1508125"/>
            <a:ext cx="7356231" cy="2562713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Myriad Pro Light"/>
              </a:rPr>
              <a:t>Quiz Time !</a:t>
            </a:r>
          </a:p>
        </p:txBody>
      </p:sp>
    </p:spTree>
    <p:extLst>
      <p:ext uri="{BB962C8B-B14F-4D97-AF65-F5344CB8AC3E}">
        <p14:creationId xmlns:p14="http://schemas.microsoft.com/office/powerpoint/2010/main" val="26126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6B8E4-F6D7-4C73-89D7-88E409A4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82649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 Light" panose="020B0403030403020204"/>
              </a:rPr>
              <a:t>Which is the Correct NDC for this Prevnar 13?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4C03-70B9-435D-9007-C80BC815B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>
                <a:latin typeface="Myriad Pro Light" panose="020B0403030403020204"/>
              </a:rPr>
              <a:t>0005 -1971-01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4400" dirty="0">
                <a:latin typeface="Myriad Pro Light" panose="020B0403030403020204"/>
              </a:rPr>
              <a:t>00050-1971-01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4400" dirty="0">
                <a:latin typeface="Myriad Pro Light" panose="020B0403030403020204"/>
              </a:rPr>
              <a:t>00005-1971-01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4400" dirty="0">
                <a:latin typeface="Myriad Pro Light" panose="020B0403030403020204"/>
              </a:rPr>
              <a:t>0005-1971-001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en-US" sz="4400" dirty="0">
                <a:latin typeface="Myriad Pro Light" panose="020B0403030403020204"/>
              </a:rPr>
              <a:t>00050-01971-01</a:t>
            </a:r>
          </a:p>
        </p:txBody>
      </p:sp>
    </p:spTree>
    <p:extLst>
      <p:ext uri="{BB962C8B-B14F-4D97-AF65-F5344CB8AC3E}">
        <p14:creationId xmlns:p14="http://schemas.microsoft.com/office/powerpoint/2010/main" val="40839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202a1f-a3da-4432-b65e-905e9552fcf8"/>
    <lcf76f155ced4ddcb4097134ff3c332f xmlns="ee36578f-8222-40a7-863e-3e150c1c0bf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3C78BC638F043ADC332075ADF6D9F" ma:contentTypeVersion="14" ma:contentTypeDescription="Create a new document." ma:contentTypeScope="" ma:versionID="d5ef9dc2e1f616cf4b4d98190987f1cd">
  <xsd:schema xmlns:xsd="http://www.w3.org/2001/XMLSchema" xmlns:xs="http://www.w3.org/2001/XMLSchema" xmlns:p="http://schemas.microsoft.com/office/2006/metadata/properties" xmlns:ns2="ee36578f-8222-40a7-863e-3e150c1c0bf7" xmlns:ns3="5a202a1f-a3da-4432-b65e-905e9552fcf8" targetNamespace="http://schemas.microsoft.com/office/2006/metadata/properties" ma:root="true" ma:fieldsID="dcca7ba743b1513ef1db5282c68629f5" ns2:_="" ns3:_="">
    <xsd:import namespace="ee36578f-8222-40a7-863e-3e150c1c0bf7"/>
    <xsd:import namespace="5a202a1f-a3da-4432-b65e-905e9552f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6578f-8222-40a7-863e-3e150c1c0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f8d8871-522c-4e67-9b15-3f589a5b8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2a1f-a3da-4432-b65e-905e9552fcf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7b29e12-a39a-402d-8173-4fbb2591f3db}" ma:internalName="TaxCatchAll" ma:showField="CatchAllData" ma:web="5a202a1f-a3da-4432-b65e-905e9552f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F324B4-6463-4F2A-B898-0225D6605C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D1243-4BCE-4DD5-9FEF-C9F46BB8F1D4}">
  <ds:schemaRefs>
    <ds:schemaRef ds:uri="5a202a1f-a3da-4432-b65e-905e9552fcf8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ee36578f-8222-40a7-863e-3e150c1c0bf7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A3E23C-5870-47C4-B12F-58175F49BE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36578f-8222-40a7-863e-3e150c1c0bf7"/>
    <ds:schemaRef ds:uri="5a202a1f-a3da-4432-b65e-905e9552f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22329</TotalTime>
  <Words>579</Words>
  <Application>Microsoft Office PowerPoint</Application>
  <PresentationFormat>Widescreen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Myriad Pro Light</vt:lpstr>
      <vt:lpstr>Wingdings</vt:lpstr>
      <vt:lpstr>Office Theme</vt:lpstr>
      <vt:lpstr>PowerPoint Presentation</vt:lpstr>
      <vt:lpstr>Who here is already utilizing the Inventory Module in CureMD ? </vt:lpstr>
      <vt:lpstr>Inventory Access</vt:lpstr>
      <vt:lpstr>Inventory Management </vt:lpstr>
      <vt:lpstr>PowerPoint Presentation</vt:lpstr>
      <vt:lpstr>Converting NDC Codes</vt:lpstr>
      <vt:lpstr>Class is in Session! How to Convert to an 11 Digit NDC Number</vt:lpstr>
      <vt:lpstr>Quiz Time !</vt:lpstr>
      <vt:lpstr>Which is the Correct NDC for this Prevnar 13?</vt:lpstr>
      <vt:lpstr>B. 00005-1971-01</vt:lpstr>
      <vt:lpstr>Which is the Correct NDC for this Amoxicillin?</vt:lpstr>
      <vt:lpstr>C. 00781-2020-05</vt:lpstr>
      <vt:lpstr>Which is the Correct NDC for this TDVAX?</vt:lpstr>
      <vt:lpstr>A. 14362-0111-03</vt:lpstr>
      <vt:lpstr>Have you ever received this notification upon scanning a product from inventory? </vt:lpstr>
      <vt:lpstr>What to confirm when adding a product to Inventory?</vt:lpstr>
      <vt:lpstr>WHAT’S NEW WITH INVENTORY!?</vt:lpstr>
      <vt:lpstr>New Inventory Stock Count </vt:lpstr>
      <vt:lpstr>Classic vs. New</vt:lpstr>
      <vt:lpstr>New Inventory Stock Count</vt:lpstr>
      <vt:lpstr>Updating Units From System Field</vt:lpstr>
      <vt:lpstr>Completing the Stock Count</vt:lpstr>
      <vt:lpstr>NEW Transfer Reason Requirement for Internal Inventory </vt:lpstr>
      <vt:lpstr>How can we improve YOUR inventory experience?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DeVoile</dc:creator>
  <cp:lastModifiedBy>Kristina Cramarossa</cp:lastModifiedBy>
  <cp:revision>23</cp:revision>
  <dcterms:created xsi:type="dcterms:W3CDTF">2023-08-22T16:15:59Z</dcterms:created>
  <dcterms:modified xsi:type="dcterms:W3CDTF">2023-09-29T14:20:20Z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0x010100D583C78BC638F043ADC332075ADF6D9F</vt:lpwstr>
  </property>
</Properties>
</file>